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9" r:id="rId2"/>
    <p:sldId id="280" r:id="rId3"/>
    <p:sldId id="281" r:id="rId4"/>
    <p:sldId id="282" r:id="rId5"/>
    <p:sldId id="293" r:id="rId6"/>
    <p:sldId id="295" r:id="rId7"/>
    <p:sldId id="296" r:id="rId8"/>
    <p:sldId id="297" r:id="rId9"/>
    <p:sldId id="298" r:id="rId10"/>
    <p:sldId id="299" r:id="rId11"/>
    <p:sldId id="301" r:id="rId12"/>
    <p:sldId id="28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9ECE5-52F6-4BDC-822E-CC28370BEEF8}" type="datetimeFigureOut">
              <a:rPr lang="en-US" smtClean="0"/>
              <a:t>9/11/2022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C3712-7879-45E7-82B3-2FC6A85C0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66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498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191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43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454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66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14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1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728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425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890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384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E3EFE-BBE6-4A3A-92AE-64B568C50C11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22374-41A9-4A81-8E1A-8DD9A81157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14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tres.ru/" TargetMode="External"/><Relationship Id="rId2" Type="http://schemas.openxmlformats.org/officeDocument/2006/relationships/hyperlink" Target="http://elibrary.kaznu.kz/r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udfiles.net/preview/3600804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8528" y="875908"/>
            <a:ext cx="7701033" cy="325730"/>
          </a:xfrm>
          <a:prstGeom prst="rect">
            <a:avLst/>
          </a:prstGeom>
        </p:spPr>
        <p:txBody>
          <a:bodyPr vert="horz" wrap="square" lIns="0" tIns="17780" rIns="0" bIns="0" rtlCol="0" anchor="ctr">
            <a:spAutoFit/>
          </a:bodyPr>
          <a:lstStyle/>
          <a:p>
            <a:pPr marL="16933" marR="6773">
              <a:lnSpc>
                <a:spcPct val="100000"/>
              </a:lnSpc>
              <a:spcBef>
                <a:spcPts val="140"/>
              </a:spcBef>
            </a:pPr>
            <a:r>
              <a:rPr lang="kk-KZ" sz="2000" b="1" spc="-1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58528" y="1519341"/>
            <a:ext cx="7155910" cy="3257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6933">
              <a:spcBef>
                <a:spcPts val="140"/>
              </a:spcBef>
            </a:pPr>
            <a:r>
              <a:rPr sz="2000" b="1" spc="-47" dirty="0" err="1">
                <a:latin typeface="Arial" panose="020B0604020202020204" pitchFamily="34" charset="0"/>
                <a:cs typeface="Arial" panose="020B0604020202020204" pitchFamily="34" charset="0"/>
              </a:rPr>
              <a:t>Факультет</a:t>
            </a:r>
            <a:r>
              <a:rPr lang="ru-RU" sz="2000" b="1" spc="-47" dirty="0">
                <a:latin typeface="Arial" panose="020B0604020202020204" pitchFamily="34" charset="0"/>
                <a:cs typeface="Arial" panose="020B0604020202020204" pitchFamily="34" charset="0"/>
              </a:rPr>
              <a:t> Биология </a:t>
            </a:r>
            <a:r>
              <a:rPr lang="ru-RU" sz="2000" b="1" spc="-47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spc="-47" dirty="0">
                <a:latin typeface="Arial" panose="020B0604020202020204" pitchFamily="34" charset="0"/>
                <a:cs typeface="Arial" panose="020B0604020202020204" pitchFamily="34" charset="0"/>
              </a:rPr>
              <a:t> биотехнология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8770" y="4387639"/>
            <a:ext cx="10647176" cy="128667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ru-RU" sz="2000" b="1" spc="-7" dirty="0" err="1">
                <a:latin typeface="Arial" panose="020B0604020202020204" pitchFamily="34" charset="0"/>
                <a:cs typeface="Arial" panose="020B0604020202020204" pitchFamily="34" charset="0"/>
              </a:rPr>
              <a:t>Курстың</a:t>
            </a:r>
            <a:r>
              <a:rPr lang="ru-RU" sz="2000" b="1" spc="-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spc="-7" dirty="0" err="1">
                <a:latin typeface="Arial" panose="020B0604020202020204" pitchFamily="34" charset="0"/>
                <a:cs typeface="Arial" panose="020B0604020202020204" pitchFamily="34" charset="0"/>
              </a:rPr>
              <a:t>атауы</a:t>
            </a:r>
            <a:r>
              <a:rPr lang="ru-RU" sz="2000" b="1" spc="-7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Ауылшаруашылық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ө</a:t>
            </a:r>
            <a:r>
              <a:rPr lang="kk-K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сімдіктердің биотехнологиясы»</a:t>
            </a:r>
            <a:endParaRPr lang="ru-RU" sz="2000" spc="-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33">
              <a:spcBef>
                <a:spcPts val="133"/>
              </a:spcBef>
            </a:pPr>
            <a:endParaRPr lang="ru-RU" sz="2000" b="1" spc="-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33">
              <a:spcBef>
                <a:spcPts val="133"/>
              </a:spcBef>
            </a:pPr>
            <a:r>
              <a:rPr lang="ru-RU" sz="2000" b="1" spc="-7" dirty="0" err="1">
                <a:latin typeface="Arial" panose="020B0604020202020204" pitchFamily="34" charset="0"/>
                <a:cs typeface="Arial" panose="020B0604020202020204" pitchFamily="34" charset="0"/>
              </a:rPr>
              <a:t>Автордың</a:t>
            </a:r>
            <a:r>
              <a:rPr lang="ru-RU" sz="2000" b="1" spc="-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spc="-7" dirty="0" err="1">
                <a:latin typeface="Arial" panose="020B0604020202020204" pitchFamily="34" charset="0"/>
                <a:cs typeface="Arial" panose="020B0604020202020204" pitchFamily="34" charset="0"/>
              </a:rPr>
              <a:t>аты-жөні</a:t>
            </a:r>
            <a:r>
              <a:rPr lang="ru-RU" sz="2000" b="1" spc="-7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spc="-7" dirty="0" err="1">
                <a:latin typeface="Arial" panose="020B0604020202020204" pitchFamily="34" charset="0"/>
                <a:cs typeface="Arial" panose="020B0604020202020204" pitchFamily="34" charset="0"/>
              </a:rPr>
              <a:t>Асрандина</a:t>
            </a:r>
            <a:r>
              <a:rPr lang="ru-RU" sz="2000" spc="-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7" dirty="0" err="1">
                <a:latin typeface="Arial" panose="020B0604020202020204" pitchFamily="34" charset="0"/>
                <a:cs typeface="Arial" panose="020B0604020202020204" pitchFamily="34" charset="0"/>
              </a:rPr>
              <a:t>Салтанат</a:t>
            </a:r>
            <a:r>
              <a:rPr lang="ru-RU" sz="2000" spc="-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7" dirty="0" err="1">
                <a:latin typeface="Arial" panose="020B0604020202020204" pitchFamily="34" charset="0"/>
                <a:cs typeface="Arial" panose="020B0604020202020204" pitchFamily="34" charset="0"/>
              </a:rPr>
              <a:t>Шынтаевна</a:t>
            </a:r>
            <a:endParaRPr lang="ru-RU" sz="2000" spc="-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33">
              <a:spcBef>
                <a:spcPts val="133"/>
              </a:spcBef>
            </a:pPr>
            <a:r>
              <a:rPr lang="ru-RU" sz="2000" b="1" spc="-7" dirty="0" err="1"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2000" b="1" spc="-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spc="-7" dirty="0" err="1"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r>
              <a:rPr lang="ru-RU" sz="2000" b="1" spc="-7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spc="-7" dirty="0" err="1">
                <a:latin typeface="Arial" panose="020B0604020202020204" pitchFamily="34" charset="0"/>
                <a:cs typeface="Arial" panose="020B0604020202020204" pitchFamily="34" charset="0"/>
              </a:rPr>
              <a:t>қызметі</a:t>
            </a:r>
            <a:r>
              <a:rPr lang="ru-RU" sz="2000" b="1" spc="-7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spc="-7" dirty="0" err="1">
                <a:latin typeface="Arial" panose="020B0604020202020204" pitchFamily="34" charset="0"/>
                <a:cs typeface="Arial" panose="020B0604020202020204" pitchFamily="34" charset="0"/>
              </a:rPr>
              <a:t>б.ғ.к</a:t>
            </a:r>
            <a:r>
              <a:rPr lang="ru-RU" sz="2000" spc="-7" dirty="0">
                <a:latin typeface="Arial" panose="020B0604020202020204" pitchFamily="34" charset="0"/>
                <a:cs typeface="Arial" panose="020B0604020202020204" pitchFamily="34" charset="0"/>
              </a:rPr>
              <a:t>., доцент, профессор </a:t>
            </a:r>
            <a:r>
              <a:rPr lang="ru-RU" sz="2000" spc="-7" dirty="0" err="1">
                <a:latin typeface="Arial" panose="020B0604020202020204" pitchFamily="34" charset="0"/>
                <a:cs typeface="Arial" panose="020B0604020202020204" pitchFamily="34" charset="0"/>
              </a:rPr>
              <a:t>м.а</a:t>
            </a:r>
            <a:r>
              <a:rPr lang="ru-RU" sz="2000" spc="-7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2903" y="558206"/>
            <a:ext cx="1001776" cy="961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41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1551562" y="923613"/>
            <a:ext cx="9181092" cy="620623"/>
          </a:xfrm>
          <a:prstGeom prst="roundRect">
            <a:avLst>
              <a:gd name="adj" fmla="val 10765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Суспензиялық культурадан алынатын инокулюм алынатын параметрлер: </a:t>
            </a:r>
            <a:endParaRPr lang="en-US" sz="20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8144" y="2000712"/>
            <a:ext cx="375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Клеткалардың жас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ерекшелігі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8144" y="2535381"/>
            <a:ext cx="375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Биомасс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шығымы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8144" y="3078415"/>
            <a:ext cx="375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Клеткалардың морфологиясы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144" y="3541457"/>
            <a:ext cx="375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Клеткалардың өміршеңдігі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8144" y="4075262"/>
            <a:ext cx="463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Клеткалардың митоздық белсенділігі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8144" y="4573685"/>
            <a:ext cx="375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Синтезделетін өнімнің мөлшері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8144" y="5127684"/>
            <a:ext cx="375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Клетка циклінің ұзақтығы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8144" y="5681683"/>
            <a:ext cx="4544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Инокулюмның минималды тығыздығы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6724073" y="2020568"/>
            <a:ext cx="4119418" cy="1969541"/>
            <a:chOff x="7028800" y="2228517"/>
            <a:chExt cx="4452000" cy="2714500"/>
          </a:xfrm>
        </p:grpSpPr>
        <p:pic>
          <p:nvPicPr>
            <p:cNvPr id="6146" name="Picture 2" descr="https://earimediaprodweb.azurewebsites.net/Api/v1/Multimedia/70eac580-b588-477e-bc4e-b3995fcd0706/Rendition/low-res/Content/Public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28800" y="2228517"/>
              <a:ext cx="4304217" cy="24384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Прямоугольник 12"/>
            <p:cNvSpPr/>
            <p:nvPr/>
          </p:nvSpPr>
          <p:spPr>
            <a:xfrm>
              <a:off x="7028800" y="4712185"/>
              <a:ext cx="4452000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https://</a:t>
              </a:r>
              <a:r>
                <a:rPr lang="en-US" sz="900" dirty="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earimediaprodweb.azurewebsites.net</a:t>
              </a:r>
              <a:endParaRPr lang="en-US" sz="9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460836" y="4313889"/>
            <a:ext cx="46458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Биомассаның жинақталуы мен өнімділігін айқындайтын негізгі факторлар: клеткалардың жас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ерекшелігі, тығыздығы және культураны өсіру жағдайы.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849745" y="2379280"/>
            <a:ext cx="3168073" cy="1604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849745" y="6042992"/>
            <a:ext cx="4442691" cy="802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402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1366908" y="840486"/>
            <a:ext cx="9181092" cy="620623"/>
          </a:xfrm>
          <a:prstGeom prst="roundRect">
            <a:avLst>
              <a:gd name="adj" fmla="val 10765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Инокуляциялау үшін клеткаларды </a:t>
            </a:r>
            <a:r>
              <a:rPr lang="kk-K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жинау және өнім алу ортасына көшіру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05238" y="2480056"/>
            <a:ext cx="477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20 мл инокулюм / Гамборг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47856" y="3279230"/>
            <a:ext cx="50892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Фильтрация </a:t>
            </a:r>
          </a:p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(нейлон фильтрлі (100 мкм) Хартли сүзгішінен өткізу)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4864" y="4692912"/>
            <a:ext cx="4863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Клеткаларды 100 мл Ценк қ/о жуу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06474" y="5474910"/>
            <a:ext cx="5153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5 г к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леткаларды 100 мл Ценк ортасына көшіру (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мл колба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6618" y="2362475"/>
            <a:ext cx="45165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k-KZ" dirty="0" smtClean="0"/>
              <a:t>Суспензиялық культураны өсіру  жағдайы: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t-</a:t>
            </a:r>
            <a:r>
              <a:rPr lang="ru-RU" dirty="0" smtClean="0"/>
              <a:t>25 </a:t>
            </a:r>
            <a:r>
              <a:rPr lang="ru-RU" baseline="30000" dirty="0" smtClean="0"/>
              <a:t>0</a:t>
            </a:r>
            <a:r>
              <a:rPr lang="ru-RU" dirty="0" smtClean="0"/>
              <a:t>С, 150 </a:t>
            </a:r>
            <a:r>
              <a:rPr lang="ru-RU" dirty="0" err="1" smtClean="0"/>
              <a:t>айн</a:t>
            </a:r>
            <a:r>
              <a:rPr lang="ru-RU" dirty="0" smtClean="0"/>
              <a:t>/мин роллер</a:t>
            </a:r>
            <a:r>
              <a:rPr lang="kk-KZ" dirty="0" smtClean="0"/>
              <a:t> шайқағышы</a:t>
            </a:r>
          </a:p>
          <a:p>
            <a:pPr>
              <a:lnSpc>
                <a:spcPct val="150000"/>
              </a:lnSpc>
            </a:pPr>
            <a:r>
              <a:rPr lang="kk-KZ" dirty="0" smtClean="0"/>
              <a:t>жарық интенсивтілігі 5 Вт м</a:t>
            </a:r>
            <a:r>
              <a:rPr lang="kk-KZ" baseline="30000" dirty="0" smtClean="0"/>
              <a:t>3</a:t>
            </a:r>
          </a:p>
          <a:p>
            <a:pPr>
              <a:lnSpc>
                <a:spcPct val="150000"/>
              </a:lnSpc>
            </a:pPr>
            <a:r>
              <a:rPr lang="kk-KZ" dirty="0" smtClean="0"/>
              <a:t>150-120 мл суспензия/250 мл колба</a:t>
            </a:r>
            <a:endParaRPr lang="en-US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7945446" y="2949489"/>
            <a:ext cx="170986" cy="2901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Стрелка вниз 10"/>
          <p:cNvSpPr/>
          <p:nvPr/>
        </p:nvSpPr>
        <p:spPr>
          <a:xfrm>
            <a:off x="7908501" y="4280246"/>
            <a:ext cx="170986" cy="2901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Стрелка вниз 11"/>
          <p:cNvSpPr/>
          <p:nvPr/>
        </p:nvSpPr>
        <p:spPr>
          <a:xfrm>
            <a:off x="7993995" y="5184761"/>
            <a:ext cx="170986" cy="2901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3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>
          <a:xfrm>
            <a:off x="670560" y="658622"/>
            <a:ext cx="10814304" cy="512807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111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111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111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111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111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kk-KZ" altLang="en-US" sz="1800" b="1" dirty="0">
                <a:solidFill>
                  <a:srgbClr val="006FC0"/>
                </a:solidFill>
              </a:rPr>
              <a:t>Қолданылған әдебиет тізімі: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en-US" altLang="en-US" sz="1100" dirty="0"/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AutoNum type="arabicPeriod"/>
              <a:defRPr/>
            </a:pPr>
            <a:r>
              <a:rPr lang="kk-KZ" altLang="en-US" sz="1800" dirty="0" smtClean="0"/>
              <a:t>Назаренко Л.В., Калашникова Е.А., Загорскина Н.В. Биотехнология. </a:t>
            </a:r>
            <a:r>
              <a:rPr lang="ru-RU" sz="1800" dirty="0"/>
              <a:t>Москва: Изд. </a:t>
            </a:r>
            <a:r>
              <a:rPr lang="ru-RU" sz="1800" dirty="0" err="1"/>
              <a:t>Юрайт</a:t>
            </a:r>
            <a:r>
              <a:rPr lang="ru-RU" sz="1800" dirty="0" smtClean="0"/>
              <a:t>, </a:t>
            </a:r>
            <a:r>
              <a:rPr lang="kk-KZ" altLang="en-US" sz="1800" dirty="0" smtClean="0"/>
              <a:t> 2020. -390 с. 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AutoNum type="arabicPeriod"/>
              <a:defRPr/>
            </a:pPr>
            <a:r>
              <a:rPr lang="ru-RU" sz="1800" dirty="0"/>
              <a:t>Загоскина Н.В., Назаренко Л.В. Основы биотехнологии. Москва: Изд. </a:t>
            </a:r>
            <a:r>
              <a:rPr lang="ru-RU" sz="1800" dirty="0" err="1"/>
              <a:t>Юрайт</a:t>
            </a:r>
            <a:r>
              <a:rPr lang="ru-RU" sz="1800" dirty="0" smtClean="0"/>
              <a:t>, </a:t>
            </a:r>
            <a:r>
              <a:rPr lang="ru-RU" sz="1800" dirty="0"/>
              <a:t>2018. - 162 с. </a:t>
            </a:r>
            <a:endParaRPr lang="ru-RU" sz="1800" dirty="0" smtClean="0"/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AutoNum type="arabicPeriod"/>
              <a:defRPr/>
            </a:pPr>
            <a:r>
              <a:rPr lang="ru-RU" sz="1800" dirty="0" smtClean="0"/>
              <a:t>Калашникова </a:t>
            </a:r>
            <a:r>
              <a:rPr lang="ru-RU" sz="1800" dirty="0"/>
              <a:t>Е.А Клеточная инженерия растений: учебник и практикум для вузов. Москва: Изд. </a:t>
            </a:r>
            <a:r>
              <a:rPr lang="ru-RU" sz="1800" dirty="0" err="1"/>
              <a:t>Юрайт</a:t>
            </a:r>
            <a:r>
              <a:rPr lang="ru-RU" sz="1800" dirty="0" smtClean="0"/>
              <a:t>, </a:t>
            </a:r>
            <a:r>
              <a:rPr lang="ru-RU" sz="1800" dirty="0"/>
              <a:t>2020. </a:t>
            </a:r>
            <a:r>
              <a:rPr lang="ru-RU" sz="1800" dirty="0" smtClean="0"/>
              <a:t>- 333 </a:t>
            </a:r>
            <a:r>
              <a:rPr lang="ru-RU" sz="1800" dirty="0"/>
              <a:t>с</a:t>
            </a:r>
            <a:r>
              <a:rPr lang="kk-KZ" sz="1800" dirty="0" smtClean="0"/>
              <a:t>. </a:t>
            </a:r>
          </a:p>
          <a:p>
            <a:pPr marL="342900" lvl="0" indent="-3429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  <a:defRPr/>
            </a:pPr>
            <a:r>
              <a:rPr lang="ru-RU" sz="1800" dirty="0" err="1"/>
              <a:t>Лутова</a:t>
            </a:r>
            <a:r>
              <a:rPr lang="ru-RU" sz="1800" dirty="0"/>
              <a:t> Л. А., Матвеева Т. В. Генная и клеточная инженерия в биотехнологии высших растений. </a:t>
            </a:r>
            <a:r>
              <a:rPr lang="ru-RU" sz="1800" dirty="0" err="1"/>
              <a:t>Изд.Эко</a:t>
            </a:r>
            <a:r>
              <a:rPr lang="ru-RU" sz="1800" dirty="0"/>
              <a:t>-Вектор. 2016. - 245 с</a:t>
            </a:r>
            <a:r>
              <a:rPr lang="kk-KZ" sz="1800" dirty="0"/>
              <a:t>.</a:t>
            </a:r>
            <a:endParaRPr lang="en-US" sz="1800" dirty="0"/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kk-KZ" altLang="en-US" sz="1800" u="sng" dirty="0" smtClean="0">
              <a:solidFill>
                <a:srgbClr val="000000"/>
              </a:solidFill>
              <a:ea typeface="Cambria" panose="02040503050406030204" pitchFamily="18" charset="0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kk-KZ" altLang="en-US" sz="1800" b="1" dirty="0" smtClean="0">
                <a:solidFill>
                  <a:srgbClr val="006FC0"/>
                </a:solidFill>
                <a:ea typeface="Cambria" panose="02040503050406030204" pitchFamily="18" charset="0"/>
              </a:rPr>
              <a:t>Ғаламтор-ресурстары:</a:t>
            </a:r>
            <a:endParaRPr lang="en-US" altLang="en-US" sz="1800" b="1" dirty="0">
              <a:solidFill>
                <a:srgbClr val="006FC0"/>
              </a:solidFill>
            </a:endParaRPr>
          </a:p>
          <a:p>
            <a:pPr marL="0" indent="0">
              <a:buNone/>
            </a:pPr>
            <a:r>
              <a:rPr lang="kk-KZ" sz="1800" dirty="0">
                <a:hlinkClick r:id="rId2"/>
              </a:rPr>
              <a:t>http://</a:t>
            </a:r>
            <a:r>
              <a:rPr lang="kk-KZ" sz="1800" dirty="0" smtClean="0">
                <a:hlinkClick r:id="rId2"/>
              </a:rPr>
              <a:t>elibrary.kaznu.kz/ru</a:t>
            </a:r>
            <a:r>
              <a:rPr lang="ru-RU" sz="1800" dirty="0" smtClean="0"/>
              <a:t>; </a:t>
            </a:r>
            <a:r>
              <a:rPr lang="kk-KZ" sz="1800" dirty="0" smtClean="0">
                <a:hlinkClick r:id="rId3"/>
              </a:rPr>
              <a:t>https</a:t>
            </a:r>
            <a:r>
              <a:rPr lang="kk-KZ" sz="1800" dirty="0">
                <a:hlinkClick r:id="rId3"/>
              </a:rPr>
              <a:t>://</a:t>
            </a:r>
            <a:r>
              <a:rPr lang="kk-KZ" sz="1800" dirty="0" smtClean="0">
                <a:hlinkClick r:id="rId3"/>
              </a:rPr>
              <a:t>www.litres.ru</a:t>
            </a:r>
            <a:r>
              <a:rPr lang="kk-KZ" sz="1800" dirty="0" smtClean="0"/>
              <a:t>; </a:t>
            </a:r>
            <a:r>
              <a:rPr lang="kk-KZ" sz="1800" dirty="0" smtClean="0">
                <a:hlinkClick r:id="rId4"/>
              </a:rPr>
              <a:t>https</a:t>
            </a:r>
            <a:r>
              <a:rPr lang="kk-KZ" sz="1800" dirty="0">
                <a:hlinkClick r:id="rId4"/>
              </a:rPr>
              <a:t>://studfiles.net/preview/3600804</a:t>
            </a:r>
            <a:r>
              <a:rPr lang="kk-KZ" sz="1800" dirty="0" smtClean="0">
                <a:hlinkClick r:id="rId4"/>
              </a:rPr>
              <a:t>/</a:t>
            </a:r>
            <a:r>
              <a:rPr lang="kk-KZ" sz="1800" dirty="0" smtClean="0"/>
              <a:t>; ttps</a:t>
            </a:r>
            <a:r>
              <a:rPr lang="kk-KZ" sz="1800" dirty="0"/>
              <a:t>://</a:t>
            </a:r>
            <a:r>
              <a:rPr lang="kk-KZ" sz="1800" dirty="0" smtClean="0"/>
              <a:t>www.litres.ru</a:t>
            </a:r>
            <a:r>
              <a:rPr lang="ru-RU" sz="1800" dirty="0" smtClean="0"/>
              <a:t>; </a:t>
            </a:r>
            <a:r>
              <a:rPr lang="kk-KZ" sz="1800" dirty="0" smtClean="0"/>
              <a:t>portal.tpu.ru/fond2/download_doc/63313</a:t>
            </a:r>
            <a:r>
              <a:rPr lang="kk-KZ" sz="1800" dirty="0"/>
              <a:t>/ </a:t>
            </a:r>
            <a:r>
              <a:rPr lang="en-US" altLang="en-US" sz="1800" dirty="0" smtClean="0"/>
              <a:t>.</a:t>
            </a:r>
            <a:endParaRPr lang="ru-RU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95353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2728" y="2621795"/>
            <a:ext cx="9121781" cy="941283"/>
          </a:xfrm>
          <a:prstGeom prst="rect">
            <a:avLst/>
          </a:prstGeom>
        </p:spPr>
        <p:txBody>
          <a:bodyPr vert="horz" wrap="square" lIns="0" tIns="17780" rIns="0" bIns="0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Өсімдіктердің клетка культуралары негізінде экономикалық маңызды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қосылыстарды алу өндірісінің тиімділігі</a:t>
            </a:r>
            <a:r>
              <a:rPr lang="en-US" sz="2000" spc="-13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000" spc="-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2728" y="4614754"/>
            <a:ext cx="9491236" cy="940428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lnSpc>
                <a:spcPct val="150000"/>
              </a:lnSpc>
              <a:spcBef>
                <a:spcPts val="13"/>
              </a:spcBef>
            </a:pP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Өсімдіктердің клеткалар мен ұлпа культураларынан алынатын екінші реттік метаболиттердің синтезі мен жинақталуына әсер ететін факторлар</a:t>
            </a:r>
            <a:r>
              <a:rPr lang="en-US" sz="2000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kk-KZ" sz="2000" spc="-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321459D-C028-A947-A50F-D0759C0DDE61}"/>
              </a:ext>
            </a:extLst>
          </p:cNvPr>
          <p:cNvSpPr/>
          <p:nvPr/>
        </p:nvSpPr>
        <p:spPr>
          <a:xfrm>
            <a:off x="936619" y="1840290"/>
            <a:ext cx="1641110" cy="475009"/>
          </a:xfrm>
          <a:prstGeom prst="roundRect">
            <a:avLst>
              <a:gd name="adj" fmla="val 10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1-модуль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759D4E8-BF01-464C-9AAD-7A4CD6AE41DE}"/>
              </a:ext>
            </a:extLst>
          </p:cNvPr>
          <p:cNvSpPr/>
          <p:nvPr/>
        </p:nvSpPr>
        <p:spPr>
          <a:xfrm>
            <a:off x="862728" y="4139745"/>
            <a:ext cx="1641110" cy="475009"/>
          </a:xfrm>
          <a:prstGeom prst="roundRect">
            <a:avLst>
              <a:gd name="adj" fmla="val 10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2-дәріс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7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17074" y="2995247"/>
            <a:ext cx="817914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Екінші реттік метаболиттердің шығымына әсер ететін факторлар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21E9BA46-B11F-2449-ADD7-88E8022255EB}"/>
              </a:ext>
            </a:extLst>
          </p:cNvPr>
          <p:cNvSpPr/>
          <p:nvPr/>
        </p:nvSpPr>
        <p:spPr>
          <a:xfrm>
            <a:off x="974094" y="2386176"/>
            <a:ext cx="1641110" cy="475009"/>
          </a:xfrm>
          <a:prstGeom prst="roundRect">
            <a:avLst>
              <a:gd name="adj" fmla="val 10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>
                <a:latin typeface="Arial" panose="020B0604020202020204" pitchFamily="34" charset="0"/>
                <a:cs typeface="Arial" panose="020B0604020202020204" pitchFamily="34" charset="0"/>
              </a:rPr>
              <a:t>Жоспар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F330CE-0E1F-DB4B-9FA1-7E4228ECB439}"/>
              </a:ext>
            </a:extLst>
          </p:cNvPr>
          <p:cNvSpPr txBox="1"/>
          <p:nvPr/>
        </p:nvSpPr>
        <p:spPr>
          <a:xfrm>
            <a:off x="817075" y="3751800"/>
            <a:ext cx="74414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Культурада өсіру жағдайлары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E88ABC-D65A-FF4B-AC5B-C7657B365591}"/>
              </a:ext>
            </a:extLst>
          </p:cNvPr>
          <p:cNvSpPr txBox="1"/>
          <p:nvPr/>
        </p:nvSpPr>
        <p:spPr>
          <a:xfrm>
            <a:off x="817075" y="4369855"/>
            <a:ext cx="951841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Catharanthus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roseus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суспензиялық культурасынан  серпентинді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алу жолдары</a:t>
            </a:r>
            <a:r>
              <a:rPr lang="ru-RU" dirty="0"/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83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2913926" y="977268"/>
            <a:ext cx="6659707" cy="620623"/>
          </a:xfrm>
          <a:prstGeom prst="roundRect">
            <a:avLst>
              <a:gd name="adj" fmla="val 10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Қоректік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құрамы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142466"/>
              </p:ext>
            </p:extLst>
          </p:nvPr>
        </p:nvGraphicFramePr>
        <p:xfrm>
          <a:off x="424872" y="2105121"/>
          <a:ext cx="7943274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1637">
                  <a:extLst>
                    <a:ext uri="{9D8B030D-6E8A-4147-A177-3AD203B41FA5}">
                      <a16:colId xmlns:a16="http://schemas.microsoft.com/office/drawing/2014/main" val="1404968210"/>
                    </a:ext>
                  </a:extLst>
                </a:gridCol>
                <a:gridCol w="3971637">
                  <a:extLst>
                    <a:ext uri="{9D8B030D-6E8A-4147-A177-3AD203B41FA5}">
                      <a16:colId xmlns:a16="http://schemas.microsoft.com/office/drawing/2014/main" val="4274447621"/>
                    </a:ext>
                  </a:extLst>
                </a:gridCol>
              </a:tblGrid>
              <a:tr h="368081">
                <a:tc gridSpan="2"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Catharanthus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tx1"/>
                          </a:solidFill>
                        </a:rPr>
                        <a:t>roseus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</a:rPr>
                        <a:t>суспензиялық культурасында серпентиннің синтезі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731139"/>
                  </a:ext>
                </a:extLst>
              </a:tr>
              <a:tr h="368081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Өсіруге арналған орта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Өнім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</a:rPr>
                        <a:t> алуға арналған орта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41945"/>
                  </a:ext>
                </a:extLst>
              </a:tr>
              <a:tr h="636223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Серпентиннің құрғақ массасы, </a:t>
                      </a:r>
                    </a:p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=0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Серпентиннің құрғақ массасы,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=0,33</a:t>
                      </a:r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43510"/>
                  </a:ext>
                </a:extLst>
              </a:tr>
              <a:tr h="368081"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Гамборг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В5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МС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887848"/>
                  </a:ext>
                </a:extLst>
              </a:tr>
              <a:tr h="636223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Сахароза 2%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Сахароза 5 %</a:t>
                      </a:r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552574"/>
                  </a:ext>
                </a:extLst>
              </a:tr>
              <a:tr h="636223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2,4-Д 1 мг/л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ИС</a:t>
                      </a:r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Қ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1 мг/л</a:t>
                      </a:r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345081"/>
                  </a:ext>
                </a:extLst>
              </a:tr>
              <a:tr h="636223"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Кинетин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 0,1 мг/л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БАП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0,1 мг/л</a:t>
                      </a:r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262137"/>
                  </a:ext>
                </a:extLst>
              </a:tr>
            </a:tbl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8557632" y="2760903"/>
            <a:ext cx="3070949" cy="3034145"/>
            <a:chOff x="8594578" y="2045855"/>
            <a:chExt cx="2863271" cy="2350577"/>
          </a:xfrm>
        </p:grpSpPr>
        <p:pic>
          <p:nvPicPr>
            <p:cNvPr id="1026" name="Picture 2" descr="https://worldoffloweringplants.com/wp-content/uploads/2017/06/Catharanthus-roseus-Madagascar-Periwinkle1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4578" y="2045855"/>
              <a:ext cx="2863271" cy="21474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Прямоугольник 8"/>
            <p:cNvSpPr/>
            <p:nvPr/>
          </p:nvSpPr>
          <p:spPr>
            <a:xfrm>
              <a:off x="9065631" y="4165600"/>
              <a:ext cx="1921164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dirty="0">
                  <a:solidFill>
                    <a:schemeClr val="bg1">
                      <a:lumMod val="95000"/>
                    </a:schemeClr>
                  </a:solidFill>
                </a:rPr>
                <a:t>https://</a:t>
              </a:r>
              <a:r>
                <a:rPr lang="en-US" sz="900" dirty="0" smtClean="0">
                  <a:solidFill>
                    <a:schemeClr val="bg1">
                      <a:lumMod val="95000"/>
                    </a:schemeClr>
                  </a:solidFill>
                </a:rPr>
                <a:t>worldoffloweringplants.com</a:t>
              </a:r>
              <a:endParaRPr lang="en-US" sz="9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17" name="Овал 16"/>
          <p:cNvSpPr/>
          <p:nvPr/>
        </p:nvSpPr>
        <p:spPr>
          <a:xfrm rot="5400000">
            <a:off x="3781290" y="4097330"/>
            <a:ext cx="2763673" cy="2456873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0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2913926" y="977268"/>
            <a:ext cx="6659707" cy="620623"/>
          </a:xfrm>
          <a:prstGeom prst="roundRect">
            <a:avLst>
              <a:gd name="adj" fmla="val 10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Қоректік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құрамы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882461"/>
              </p:ext>
            </p:extLst>
          </p:nvPr>
        </p:nvGraphicFramePr>
        <p:xfrm>
          <a:off x="424871" y="1911157"/>
          <a:ext cx="10594112" cy="3257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1404968210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694411125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74447621"/>
                    </a:ext>
                  </a:extLst>
                </a:gridCol>
              </a:tblGrid>
              <a:tr h="368081">
                <a:tc gridSpan="3"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Lithospermum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erythrorhison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</a:rPr>
                        <a:t>суспензиялық культурасында шикониннің синтезі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731139"/>
                  </a:ext>
                </a:extLst>
              </a:tr>
              <a:tr h="368081">
                <a:tc gridSpan="2"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Өсіруге арналған орта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Өнім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</a:rPr>
                        <a:t> алуға арналған орта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41945"/>
                  </a:ext>
                </a:extLst>
              </a:tr>
              <a:tr h="436727">
                <a:tc gridSpan="2"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Шикониннің құрғақ массасы,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=2,1</a:t>
                      </a:r>
                    </a:p>
                    <a:p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                                                                                       мг/л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Шикониннің құрғақ массасы,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=12,1</a:t>
                      </a:r>
                      <a:endParaRPr lang="en-US" sz="20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                                                                  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</a:rPr>
                        <a:t>мг/л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43510"/>
                  </a:ext>
                </a:extLst>
              </a:tr>
              <a:tr h="36808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Ca(NO</a:t>
                      </a:r>
                      <a:r>
                        <a:rPr lang="en-US" sz="200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sz="2000" baseline="-2500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x 4H</a:t>
                      </a:r>
                      <a:r>
                        <a:rPr lang="en-US" sz="20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300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694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887848"/>
                  </a:ext>
                </a:extLst>
              </a:tr>
              <a:tr h="281556">
                <a:tc>
                  <a:txBody>
                    <a:bodyPr/>
                    <a:lstStyle/>
                    <a:p>
                      <a:r>
                        <a:rPr lang="en-US" dirty="0" smtClean="0"/>
                        <a:t>KNO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552574"/>
                  </a:ext>
                </a:extLst>
              </a:tr>
              <a:tr h="294487">
                <a:tc>
                  <a:txBody>
                    <a:bodyPr/>
                    <a:lstStyle/>
                    <a:p>
                      <a:r>
                        <a:rPr lang="en-US" dirty="0" smtClean="0"/>
                        <a:t>NaH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PO</a:t>
                      </a:r>
                      <a:r>
                        <a:rPr lang="en-US" baseline="-25000" dirty="0" smtClean="0"/>
                        <a:t>4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x 2H</a:t>
                      </a:r>
                      <a:r>
                        <a:rPr lang="en-US" sz="180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19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345081"/>
                  </a:ext>
                </a:extLst>
              </a:tr>
              <a:tr h="63622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262137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020535"/>
              </p:ext>
            </p:extLst>
          </p:nvPr>
        </p:nvGraphicFramePr>
        <p:xfrm>
          <a:off x="424871" y="4830619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3065554802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4103821604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073917229"/>
                    </a:ext>
                  </a:extLst>
                </a:gridCol>
              </a:tblGrid>
              <a:tr h="338042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MgSO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x 7H</a:t>
                      </a:r>
                      <a:r>
                        <a:rPr lang="en-US" sz="1800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US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750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141749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084871"/>
              </p:ext>
            </p:extLst>
          </p:nvPr>
        </p:nvGraphicFramePr>
        <p:xfrm>
          <a:off x="424871" y="5196379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3065554802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4103821604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073917229"/>
                    </a:ext>
                  </a:extLst>
                </a:gridCol>
              </a:tblGrid>
              <a:tr h="28554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SO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1480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141749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248302"/>
              </p:ext>
            </p:extLst>
          </p:nvPr>
        </p:nvGraphicFramePr>
        <p:xfrm>
          <a:off x="424871" y="5562139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2267929207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94426284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1223271148"/>
                    </a:ext>
                  </a:extLst>
                </a:gridCol>
              </a:tblGrid>
              <a:tr h="338042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MnSO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x 2H</a:t>
                      </a:r>
                      <a:r>
                        <a:rPr lang="en-US" sz="1800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US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498647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511932"/>
              </p:ext>
            </p:extLst>
          </p:nvPr>
        </p:nvGraphicFramePr>
        <p:xfrm>
          <a:off x="424871" y="5927899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2267929207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94426284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1223271148"/>
                    </a:ext>
                  </a:extLst>
                </a:gridCol>
              </a:tblGrid>
              <a:tr h="2905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ZnSO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498647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564541"/>
              </p:ext>
            </p:extLst>
          </p:nvPr>
        </p:nvGraphicFramePr>
        <p:xfrm>
          <a:off x="424871" y="6218439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1832353807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186160205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714051532"/>
                    </a:ext>
                  </a:extLst>
                </a:gridCol>
              </a:tblGrid>
              <a:tr h="28554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Fe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SO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x 7H</a:t>
                      </a:r>
                      <a:r>
                        <a:rPr lang="en-US" sz="1800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US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2,5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04757"/>
                  </a:ext>
                </a:extLst>
              </a:tr>
            </a:tbl>
          </a:graphicData>
        </a:graphic>
      </p:graphicFrame>
      <p:cxnSp>
        <p:nvCxnSpPr>
          <p:cNvPr id="14" name="Прямая соединительная линия 13"/>
          <p:cNvCxnSpPr/>
          <p:nvPr/>
        </p:nvCxnSpPr>
        <p:spPr>
          <a:xfrm>
            <a:off x="489527" y="3759200"/>
            <a:ext cx="1810328" cy="92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89527" y="5562139"/>
            <a:ext cx="69734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10104583" y="3355975"/>
            <a:ext cx="1182254" cy="412461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Овал 19"/>
          <p:cNvSpPr/>
          <p:nvPr/>
        </p:nvSpPr>
        <p:spPr>
          <a:xfrm>
            <a:off x="10123056" y="5173028"/>
            <a:ext cx="1182254" cy="412461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1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9107054" y="323096"/>
            <a:ext cx="2452397" cy="292557"/>
          </a:xfrm>
          <a:prstGeom prst="roundRect">
            <a:avLst>
              <a:gd name="adj" fmla="val 107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жалғасы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66165"/>
              </p:ext>
            </p:extLst>
          </p:nvPr>
        </p:nvGraphicFramePr>
        <p:xfrm>
          <a:off x="489527" y="640116"/>
          <a:ext cx="10594112" cy="3152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1404968210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694411125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74447621"/>
                    </a:ext>
                  </a:extLst>
                </a:gridCol>
              </a:tblGrid>
              <a:tr h="377558">
                <a:tc gridSpan="3"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Lithospermum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erythrorhison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</a:rPr>
                        <a:t>суспензиялық культурасында шикониннің синтезі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731139"/>
                  </a:ext>
                </a:extLst>
              </a:tr>
              <a:tr h="377558">
                <a:tc gridSpan="2"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Өсіруге арналған орта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Өнім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</a:rPr>
                        <a:t> алуға арналған орта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41945"/>
                  </a:ext>
                </a:extLst>
              </a:tr>
              <a:tr h="667987">
                <a:tc gridSpan="2">
                  <a:txBody>
                    <a:bodyPr/>
                    <a:lstStyle/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Шикониннің құрғақ массасы,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=2,1</a:t>
                      </a:r>
                    </a:p>
                    <a:p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                                                                                       мг/л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Шикониннің құрғақ массасы,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=12,1</a:t>
                      </a:r>
                      <a:endParaRPr lang="en-US" sz="20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                                                                  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</a:rPr>
                        <a:t>мг/л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43510"/>
                  </a:ext>
                </a:extLst>
              </a:tr>
              <a:tr h="377558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NaFe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r>
                        <a:rPr lang="kk-KZ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ЭДТА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1,8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887848"/>
                  </a:ext>
                </a:extLst>
              </a:tr>
              <a:tr h="348515"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3</a:t>
                      </a:r>
                      <a:r>
                        <a:rPr lang="en-US" dirty="0" smtClean="0"/>
                        <a:t>BO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1,5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4,5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552574"/>
                  </a:ext>
                </a:extLst>
              </a:tr>
              <a:tr h="348515">
                <a:tc>
                  <a:txBody>
                    <a:bodyPr/>
                    <a:lstStyle/>
                    <a:p>
                      <a:r>
                        <a:rPr lang="en-US" dirty="0" smtClean="0"/>
                        <a:t>KJ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0,75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-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345081"/>
                  </a:ext>
                </a:extLst>
              </a:tr>
              <a:tr h="5315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Cu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SO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x 7H</a:t>
                      </a:r>
                      <a:r>
                        <a:rPr lang="en-US" sz="1800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US" b="0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0,01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0,3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262137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820177"/>
              </p:ext>
            </p:extLst>
          </p:nvPr>
        </p:nvGraphicFramePr>
        <p:xfrm>
          <a:off x="489527" y="3703782"/>
          <a:ext cx="10594112" cy="454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3065554802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4103821604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073917229"/>
                    </a:ext>
                  </a:extLst>
                </a:gridCol>
              </a:tblGrid>
              <a:tr h="454877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MoO</a:t>
                      </a:r>
                      <a:r>
                        <a:rPr lang="en-US" sz="2000" b="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20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0,001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141749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783280"/>
              </p:ext>
            </p:extLst>
          </p:nvPr>
        </p:nvGraphicFramePr>
        <p:xfrm>
          <a:off x="489527" y="4158659"/>
          <a:ext cx="10594112" cy="48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3065554802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4103821604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073917229"/>
                    </a:ext>
                  </a:extLst>
                </a:gridCol>
              </a:tblGrid>
              <a:tr h="489018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chemeClr val="tx1"/>
                          </a:solidFill>
                        </a:rPr>
                        <a:t>Сахароза</a:t>
                      </a:r>
                      <a:endParaRPr lang="en-US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20000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30000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141749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031230"/>
              </p:ext>
            </p:extLst>
          </p:nvPr>
        </p:nvGraphicFramePr>
        <p:xfrm>
          <a:off x="489527" y="4598965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2267929207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94426284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1223271148"/>
                    </a:ext>
                  </a:extLst>
                </a:gridCol>
              </a:tblGrid>
              <a:tr h="338042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chemeClr val="tx1"/>
                          </a:solidFill>
                        </a:rPr>
                        <a:t>Глицин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498647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58424"/>
              </p:ext>
            </p:extLst>
          </p:nvPr>
        </p:nvGraphicFramePr>
        <p:xfrm>
          <a:off x="489527" y="5298252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2267929207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94426284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1223271148"/>
                    </a:ext>
                  </a:extLst>
                </a:gridCol>
              </a:tblGrid>
              <a:tr h="2905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chemeClr val="tx1"/>
                          </a:solidFill>
                        </a:rPr>
                        <a:t>Тиамин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-НС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0,1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498647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261822"/>
              </p:ext>
            </p:extLst>
          </p:nvPr>
        </p:nvGraphicFramePr>
        <p:xfrm>
          <a:off x="489527" y="4952609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1832353807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186160205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714051532"/>
                    </a:ext>
                  </a:extLst>
                </a:gridCol>
              </a:tblGrid>
              <a:tr h="285547">
                <a:tc>
                  <a:txBody>
                    <a:bodyPr/>
                    <a:lstStyle/>
                    <a:p>
                      <a:r>
                        <a:rPr lang="kk-KZ" b="0" baseline="0" dirty="0" smtClean="0">
                          <a:solidFill>
                            <a:schemeClr val="tx1"/>
                          </a:solidFill>
                        </a:rPr>
                        <a:t>Никотин қышқылы</a:t>
                      </a:r>
                      <a:endParaRPr lang="en-US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0,5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04757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791767"/>
              </p:ext>
            </p:extLst>
          </p:nvPr>
        </p:nvGraphicFramePr>
        <p:xfrm>
          <a:off x="489527" y="5664012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2267929207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94426284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1223271148"/>
                    </a:ext>
                  </a:extLst>
                </a:gridCol>
              </a:tblGrid>
              <a:tr h="2905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chemeClr val="tx1"/>
                          </a:solidFill>
                        </a:rPr>
                        <a:t>Пиридоксин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-НС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0,1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498647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636583"/>
              </p:ext>
            </p:extLst>
          </p:nvPr>
        </p:nvGraphicFramePr>
        <p:xfrm>
          <a:off x="489527" y="6029772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2267929207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94426284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1223271148"/>
                    </a:ext>
                  </a:extLst>
                </a:gridCol>
              </a:tblGrid>
              <a:tr h="2905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chemeClr val="tx1"/>
                          </a:solidFill>
                        </a:rPr>
                        <a:t>ИСҚ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1,75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1,75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498647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346885"/>
              </p:ext>
            </p:extLst>
          </p:nvPr>
        </p:nvGraphicFramePr>
        <p:xfrm>
          <a:off x="489527" y="6395532"/>
          <a:ext cx="105941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56">
                  <a:extLst>
                    <a:ext uri="{9D8B030D-6E8A-4147-A177-3AD203B41FA5}">
                      <a16:colId xmlns:a16="http://schemas.microsoft.com/office/drawing/2014/main" val="2267929207"/>
                    </a:ext>
                  </a:extLst>
                </a:gridCol>
                <a:gridCol w="2858656">
                  <a:extLst>
                    <a:ext uri="{9D8B030D-6E8A-4147-A177-3AD203B41FA5}">
                      <a16:colId xmlns:a16="http://schemas.microsoft.com/office/drawing/2014/main" val="94426284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1223271148"/>
                    </a:ext>
                  </a:extLst>
                </a:gridCol>
              </a:tblGrid>
              <a:tr h="290540">
                <a:tc>
                  <a:txBody>
                    <a:bodyPr/>
                    <a:lstStyle/>
                    <a:p>
                      <a:r>
                        <a:rPr lang="kk-KZ" b="0" dirty="0" smtClean="0">
                          <a:solidFill>
                            <a:schemeClr val="tx1"/>
                          </a:solidFill>
                        </a:rPr>
                        <a:t>Кинетин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2,15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498647"/>
                  </a:ext>
                </a:extLst>
              </a:tr>
            </a:tbl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 flipV="1">
            <a:off x="489527" y="3168073"/>
            <a:ext cx="378691" cy="18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68036" y="4058905"/>
            <a:ext cx="52185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07290" y="4469923"/>
            <a:ext cx="898237" cy="97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10019148" y="4136627"/>
            <a:ext cx="1182254" cy="412461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489527" y="4917963"/>
            <a:ext cx="898237" cy="97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7289" y="5294336"/>
            <a:ext cx="1821875" cy="1603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68036" y="5615234"/>
            <a:ext cx="1325419" cy="806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68036" y="5991654"/>
            <a:ext cx="1648691" cy="588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568036" y="6687127"/>
            <a:ext cx="937491" cy="65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0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433962" y="905089"/>
            <a:ext cx="2581709" cy="620623"/>
          </a:xfrm>
          <a:prstGeom prst="roundRect">
            <a:avLst>
              <a:gd name="adj" fmla="val 10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Гормондар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3962" y="1598068"/>
            <a:ext cx="47245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Ауксиндер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2,4-Д, ИСҚ ИМҚ, НСҚ, НМҚ ) </a:t>
            </a:r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Цитокининдер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кинетин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БАП,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зеатин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433959" y="2869792"/>
            <a:ext cx="5137279" cy="620623"/>
          </a:xfrm>
          <a:prstGeom prst="roundRect">
            <a:avLst>
              <a:gd name="adj" fmla="val 10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Қоректік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ортаның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минералды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құрамы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3960" y="3605303"/>
            <a:ext cx="51372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Азот </a:t>
            </a:r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көздері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(нитрат, аммоний;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органикалық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қосылысытар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 мочевина, амин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қышқылдары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казеин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гидролизаты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lnSpc>
                <a:spcPct val="150000"/>
              </a:lnSpc>
            </a:pPr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Фосфаттар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6334669" y="875967"/>
            <a:ext cx="2581709" cy="620623"/>
          </a:xfrm>
          <a:prstGeom prst="roundRect">
            <a:avLst>
              <a:gd name="adj" fmla="val 10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факторлар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34669" y="1653014"/>
            <a:ext cx="49830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Глюкоза/сахароза 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1-2%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суспензиялық культураны өсіру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5-10%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екінші реттік метаболиттердің синтезін арттыру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0796" y="3438340"/>
            <a:ext cx="5070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Стресс   </a:t>
            </a:r>
          </a:p>
          <a:p>
            <a:pPr>
              <a:lnSpc>
                <a:spcPct val="150000"/>
              </a:lnSpc>
            </a:pP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Осмостық қысымды,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, рН өзгеру,</a:t>
            </a:r>
          </a:p>
          <a:p>
            <a:pPr>
              <a:lnSpc>
                <a:spcPct val="150000"/>
              </a:lnSpc>
            </a:pP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Токсиндердің, вирустық инфекцияның әсері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33907" y="4829243"/>
            <a:ext cx="54024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Буферлік </a:t>
            </a:r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: казеин гидролизаты, какос сүті,</a:t>
            </a:r>
          </a:p>
          <a:p>
            <a:pPr>
              <a:lnSpc>
                <a:spcPct val="150000"/>
              </a:lnSpc>
            </a:pP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100 мМ МЕС (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N-2-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оксиэтилпиперазин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N’-2-’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этансульфон қышқылы), гепес (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морфолино-этансульфон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қышқылы).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65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889" y="2186541"/>
            <a:ext cx="4830766" cy="79750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k-K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Жарық интенсивтілігі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kk-K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Жарық сәулесінің толқын ұзындығы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1154398" y="868144"/>
            <a:ext cx="8479129" cy="620623"/>
          </a:xfrm>
          <a:prstGeom prst="roundRect">
            <a:avLst>
              <a:gd name="adj" fmla="val 10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Суспензиялық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культураларды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өсіру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жағдайлары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821889" y="3585071"/>
            <a:ext cx="6017712" cy="391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k-K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Культураларды шайқау жылдамдығы (араластыру)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4662" y="4274077"/>
            <a:ext cx="4079083" cy="391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k-K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Қоректік ортадағы газ құрамы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834662" y="5158634"/>
            <a:ext cx="2961483" cy="391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k-K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Температура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15-35 </a:t>
            </a:r>
            <a:r>
              <a:rPr lang="ru-RU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7185891" y="2327601"/>
            <a:ext cx="3759200" cy="3222136"/>
            <a:chOff x="7352146" y="2306339"/>
            <a:chExt cx="3603881" cy="2589673"/>
          </a:xfrm>
        </p:grpSpPr>
        <p:pic>
          <p:nvPicPr>
            <p:cNvPr id="2050" name="Picture 2" descr="https://traveltimes.ru/wp-content/uploads/2021/08/shutterstock_1048213180-2048x1365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2146" y="2306339"/>
              <a:ext cx="3603881" cy="24020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Прямоугольник 7"/>
            <p:cNvSpPr/>
            <p:nvPr/>
          </p:nvSpPr>
          <p:spPr>
            <a:xfrm>
              <a:off x="8272013" y="4665180"/>
              <a:ext cx="1764146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dirty="0">
                  <a:solidFill>
                    <a:schemeClr val="bg1">
                      <a:lumMod val="95000"/>
                    </a:schemeClr>
                  </a:solidFill>
                </a:rPr>
                <a:t>https://traveltimes.ru</a:t>
              </a:r>
              <a:r>
                <a:rPr lang="en-US" sz="900" dirty="0" smtClean="0">
                  <a:solidFill>
                    <a:schemeClr val="bg1">
                      <a:lumMod val="95000"/>
                    </a:schemeClr>
                  </a:solidFill>
                </a:rPr>
                <a:t>/</a:t>
              </a:r>
              <a:endParaRPr lang="en-US" sz="9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075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4">
            <a:extLst>
              <a:ext uri="{FF2B5EF4-FFF2-40B4-BE49-F238E27FC236}">
                <a16:creationId xmlns:a16="http://schemas.microsoft.com/office/drawing/2014/main" id="{04DC1BBF-144C-1C44-90CE-FA03B9E36794}"/>
              </a:ext>
            </a:extLst>
          </p:cNvPr>
          <p:cNvSpPr/>
          <p:nvPr/>
        </p:nvSpPr>
        <p:spPr>
          <a:xfrm>
            <a:off x="1680870" y="637235"/>
            <a:ext cx="9448947" cy="620623"/>
          </a:xfrm>
          <a:prstGeom prst="roundRect">
            <a:avLst>
              <a:gd name="adj" fmla="val 10765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>
                <a:solidFill>
                  <a:schemeClr val="tx1"/>
                </a:solidFill>
              </a:rPr>
              <a:t>Catharanthus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roseus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kk-KZ" sz="2000" dirty="0">
                <a:solidFill>
                  <a:schemeClr val="tx1"/>
                </a:solidFill>
              </a:rPr>
              <a:t>суспензиялық </a:t>
            </a:r>
            <a:r>
              <a:rPr lang="kk-KZ" sz="2000" dirty="0" smtClean="0">
                <a:solidFill>
                  <a:schemeClr val="tx1"/>
                </a:solidFill>
              </a:rPr>
              <a:t>культурасынан  серпентинді алу жолдары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47308" y="4019901"/>
            <a:ext cx="147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Инокулюм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39453" y="4485875"/>
            <a:ext cx="477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Инокуляциялау үшін клеткаларды жинау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56598" y="4951849"/>
            <a:ext cx="4283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Клеткаларды өнім алу үшін құрамы жаңартылған қоректік ортасына көшіру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031597" y="5868206"/>
            <a:ext cx="5190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Клетка культурасында өнімнің синтезін бақылау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35707" y="2023742"/>
            <a:ext cx="477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Борпылдақ каллус культурасын өсіру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95159" y="3021887"/>
            <a:ext cx="3020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Суспензия культурасын алу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49525" y="2629180"/>
            <a:ext cx="2216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Бір сатылы жүйе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516814" y="2666066"/>
            <a:ext cx="2253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Екі сатылы жүйе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654945" y="1470218"/>
            <a:ext cx="1168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Эксплант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798215" y="3570559"/>
            <a:ext cx="321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Суспензия биомассасын алу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222835" y="5001399"/>
            <a:ext cx="3906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Құрамы өзгертілмеген жаңа қоректік ортаға көшіру</a:t>
            </a:r>
            <a:endParaRPr lang="en-US" dirty="0"/>
          </a:p>
        </p:txBody>
      </p:sp>
      <p:sp>
        <p:nvSpPr>
          <p:cNvPr id="17" name="Стрелка вниз 16"/>
          <p:cNvSpPr/>
          <p:nvPr/>
        </p:nvSpPr>
        <p:spPr>
          <a:xfrm rot="3833345">
            <a:off x="3887315" y="2257668"/>
            <a:ext cx="131390" cy="5735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Стрелка вниз 17"/>
          <p:cNvSpPr/>
          <p:nvPr/>
        </p:nvSpPr>
        <p:spPr>
          <a:xfrm rot="3833345">
            <a:off x="3887315" y="2257666"/>
            <a:ext cx="131390" cy="5735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Стрелка вниз 20"/>
          <p:cNvSpPr/>
          <p:nvPr/>
        </p:nvSpPr>
        <p:spPr>
          <a:xfrm>
            <a:off x="8349525" y="4767773"/>
            <a:ext cx="170986" cy="2901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Стрелка вниз 21"/>
          <p:cNvSpPr/>
          <p:nvPr/>
        </p:nvSpPr>
        <p:spPr>
          <a:xfrm rot="18919251">
            <a:off x="8540907" y="2219563"/>
            <a:ext cx="148309" cy="605312"/>
          </a:xfrm>
          <a:prstGeom prst="downArrow">
            <a:avLst>
              <a:gd name="adj1" fmla="val 50000"/>
              <a:gd name="adj2" fmla="val 48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Стрелка вниз 22"/>
          <p:cNvSpPr/>
          <p:nvPr/>
        </p:nvSpPr>
        <p:spPr>
          <a:xfrm>
            <a:off x="6314086" y="4325799"/>
            <a:ext cx="170986" cy="2901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Стрелка вниз 23"/>
          <p:cNvSpPr/>
          <p:nvPr/>
        </p:nvSpPr>
        <p:spPr>
          <a:xfrm>
            <a:off x="6314086" y="3857191"/>
            <a:ext cx="170986" cy="2901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Стрелка вниз 24"/>
          <p:cNvSpPr/>
          <p:nvPr/>
        </p:nvSpPr>
        <p:spPr>
          <a:xfrm>
            <a:off x="6314086" y="3381463"/>
            <a:ext cx="170986" cy="2901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Стрелка вниз 25"/>
          <p:cNvSpPr/>
          <p:nvPr/>
        </p:nvSpPr>
        <p:spPr>
          <a:xfrm rot="3833345">
            <a:off x="7956484" y="2770331"/>
            <a:ext cx="172279" cy="6925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Стрелка вниз 26"/>
          <p:cNvSpPr/>
          <p:nvPr/>
        </p:nvSpPr>
        <p:spPr>
          <a:xfrm rot="17697184">
            <a:off x="4524300" y="2790677"/>
            <a:ext cx="112400" cy="641809"/>
          </a:xfrm>
          <a:prstGeom prst="downArrow">
            <a:avLst>
              <a:gd name="adj1" fmla="val 50000"/>
              <a:gd name="adj2" fmla="val 48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Стрелка вниз 27"/>
          <p:cNvSpPr/>
          <p:nvPr/>
        </p:nvSpPr>
        <p:spPr>
          <a:xfrm>
            <a:off x="4920402" y="4783229"/>
            <a:ext cx="170986" cy="2901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Стрелка вниз 28"/>
          <p:cNvSpPr/>
          <p:nvPr/>
        </p:nvSpPr>
        <p:spPr>
          <a:xfrm rot="18919251">
            <a:off x="5315254" y="5430536"/>
            <a:ext cx="148309" cy="605312"/>
          </a:xfrm>
          <a:prstGeom prst="downArrow">
            <a:avLst>
              <a:gd name="adj1" fmla="val 50000"/>
              <a:gd name="adj2" fmla="val 48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Стрелка вниз 29"/>
          <p:cNvSpPr/>
          <p:nvPr/>
        </p:nvSpPr>
        <p:spPr>
          <a:xfrm rot="3833345">
            <a:off x="7690485" y="5470765"/>
            <a:ext cx="131390" cy="5735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4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711</Words>
  <Application>Microsoft Office PowerPoint</Application>
  <PresentationFormat>Широкоэкранный</PresentationFormat>
  <Paragraphs>173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Тема Office</vt:lpstr>
      <vt:lpstr>ӘЛ-ФАРАБИ АТЫНДАҒЫ ҚАЗАҚ ҰЛТТЫҚ УНИВЕРСИТЕТІ</vt:lpstr>
      <vt:lpstr>Өсімдіктердің клетка культуралары негізінде экономикалық маңызды қосылыстарды алу өндірісінің тиімділігі.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</dc:title>
  <dc:creator>Атабаева Маржан</dc:creator>
  <cp:lastModifiedBy>Пользователь Windows</cp:lastModifiedBy>
  <cp:revision>105</cp:revision>
  <dcterms:created xsi:type="dcterms:W3CDTF">2020-07-02T07:43:14Z</dcterms:created>
  <dcterms:modified xsi:type="dcterms:W3CDTF">2022-09-11T14:32:43Z</dcterms:modified>
</cp:coreProperties>
</file>